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Default Extension="vsdx" ContentType="application/vnd.ms-visio.drawing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unknown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4"/>
  </p:notesMasterIdLst>
  <p:sldIdLst>
    <p:sldId id="259" r:id="rId3"/>
    <p:sldId id="260" r:id="rId4"/>
    <p:sldId id="262" r:id="rId5"/>
    <p:sldId id="266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80" r:id="rId15"/>
    <p:sldId id="272" r:id="rId16"/>
    <p:sldId id="281" r:id="rId17"/>
    <p:sldId id="274" r:id="rId18"/>
    <p:sldId id="273" r:id="rId19"/>
    <p:sldId id="275" r:id="rId20"/>
    <p:sldId id="276" r:id="rId21"/>
    <p:sldId id="279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06" autoAdjust="0"/>
  </p:normalViewPr>
  <p:slideViewPr>
    <p:cSldViewPr>
      <p:cViewPr varScale="1">
        <p:scale>
          <a:sx n="65" d="100"/>
          <a:sy n="65" d="100"/>
        </p:scale>
        <p:origin x="-150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25385-4154-415C-B90B-3FB89CAD66EA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401A3-2648-4DEA-A1ED-1EB111490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86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en-US" sz="1700">
                <a:latin typeface="Times" pitchFamily="1" charset="0"/>
              </a:rPr>
              <a:t>Printed on </a:t>
            </a:r>
            <a:fld id="{62CF4AB7-A0E9-4015-88E6-A879D5155FF3}" type="datetime2">
              <a:rPr lang="en-US" altLang="en-US" sz="1700">
                <a:latin typeface="Times" pitchFamily="1" charset="0"/>
              </a:rPr>
              <a:pPr algn="ctr"/>
              <a:t>Thursday, April 24, 2014</a:t>
            </a:fld>
            <a:r>
              <a:rPr lang="en-US" altLang="en-US" sz="1700">
                <a:latin typeface="Times" pitchFamily="1" charset="0"/>
              </a:rPr>
              <a:t> at </a:t>
            </a:r>
            <a:fld id="{AF742511-9D4B-4E3D-8261-DB63BAE5A3E6}" type="datetime12">
              <a:rPr lang="en-US" altLang="en-US" sz="1700">
                <a:latin typeface="Times" pitchFamily="1" charset="0"/>
              </a:rPr>
              <a:pPr algn="ctr"/>
              <a:t>12:14 PM</a:t>
            </a:fld>
            <a:r>
              <a:rPr lang="en-US" altLang="en-US" sz="1700">
                <a:latin typeface="Times" pitchFamily="1" charset="0"/>
              </a:rPr>
              <a:t>.</a:t>
            </a:r>
          </a:p>
        </p:txBody>
      </p:sp>
      <p:sp>
        <p:nvSpPr>
          <p:cNvPr id="337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700" dirty="0">
              <a:latin typeface="Times" pitchFamily="1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17555864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39161930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6063" y="114300"/>
            <a:ext cx="1989137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475" y="114300"/>
            <a:ext cx="5818188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9604765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1014222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3719222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56938429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346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5200" y="1346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8990341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8559500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2806742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91590156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6726171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3090591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550756021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36299012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6063" y="114300"/>
            <a:ext cx="1989137" cy="534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475" y="114300"/>
            <a:ext cx="5818188" cy="534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8417161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3761537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346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5200" y="1346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4310996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814318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10145302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24168756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614185445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03946416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523875" cy="800100"/>
          </a:xfrm>
          <a:prstGeom prst="rect">
            <a:avLst/>
          </a:prstGeom>
          <a:solidFill>
            <a:srgbClr val="C1CE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99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25475" y="114300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346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828088" y="6611938"/>
            <a:ext cx="3143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FD10D29-FAC9-4B2F-AD62-69A2B609B647}" type="slidenum">
              <a:rPr lang="en-US" altLang="en-US" sz="900">
                <a:solidFill>
                  <a:srgbClr val="000099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900">
              <a:solidFill>
                <a:srgbClr val="000099"/>
              </a:solidFill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0" y="790575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99"/>
              </a:solidFill>
              <a:latin typeface="Times" pitchFamily="1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523875" y="0"/>
            <a:ext cx="0" cy="685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99"/>
              </a:solidFill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206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Lucida Calligraphy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Lucida Calligraphy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Lucida Calligraphy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Lucida Calligraphy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Monotype Sorts" pitchFamily="1" charset="2"/>
        <a:buBlip>
          <a:blip r:embed="rId13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itchFamily="1" charset="2"/>
        <a:buChar char="Ø"/>
        <a:defRPr sz="2000">
          <a:solidFill>
            <a:schemeClr val="folHlink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Monotype Sorts" pitchFamily="1" charset="2"/>
        <a:buChar char="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Monotype Sorts" pitchFamily="1" charset="2"/>
        <a:buChar char="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523875" cy="800100"/>
          </a:xfrm>
          <a:prstGeom prst="rect">
            <a:avLst/>
          </a:prstGeom>
          <a:solidFill>
            <a:srgbClr val="C1CE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99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25475" y="114300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346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828088" y="6611938"/>
            <a:ext cx="3143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F1CCD9E-35D2-48C4-92FC-FD69690C8EB2}" type="slidenum">
              <a:rPr lang="en-US" altLang="en-US" sz="900" smtClean="0">
                <a:solidFill>
                  <a:srgbClr val="000099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900" smtClean="0">
              <a:solidFill>
                <a:srgbClr val="000099"/>
              </a:solidFill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0" y="790575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99"/>
              </a:solidFill>
              <a:latin typeface="Times" pitchFamily="1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523875" y="0"/>
            <a:ext cx="0" cy="685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99"/>
              </a:solidFill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759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Lucida Calligraphy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Lucida Calligraphy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Lucida Calligraphy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Lucida Calligraphy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Monotype Sorts" pitchFamily="1" charset="2"/>
        <a:buBlip>
          <a:blip r:embed="rId13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itchFamily="1" charset="2"/>
        <a:buChar char="Ø"/>
        <a:defRPr sz="2000">
          <a:solidFill>
            <a:schemeClr val="folHlink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Monotype Sorts" pitchFamily="1" charset="2"/>
        <a:buChar char="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Monotype Sorts" pitchFamily="1" charset="2"/>
        <a:buChar char="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2.mp4"/><Relationship Id="rId5" Type="http://schemas.openxmlformats.org/officeDocument/2006/relationships/image" Target="../media/image14.png"/><Relationship Id="rId4" Type="http://schemas.microsoft.com/office/2007/relationships/media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3.mp4"/><Relationship Id="rId5" Type="http://schemas.openxmlformats.org/officeDocument/2006/relationships/image" Target="../media/image16.png"/><Relationship Id="rId4" Type="http://schemas.microsoft.com/office/2007/relationships/media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Visio_Drawing1.vsdx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5" Type="http://schemas.openxmlformats.org/officeDocument/2006/relationships/image" Target="../media/image2.png"/><Relationship Id="rId4" Type="http://schemas.microsoft.com/office/2007/relationships/media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1524000" y="1981200"/>
            <a:ext cx="6248400" cy="95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1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1" charset="2"/>
              <a:buChar char="Ø"/>
              <a:defRPr sz="2000">
                <a:solidFill>
                  <a:schemeClr val="folHlink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1" charset="2"/>
              <a:buChar char="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1" charset="2"/>
              <a:buChar char="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800" dirty="0" smtClean="0">
                <a:solidFill>
                  <a:srgbClr val="990000"/>
                </a:solidFill>
                <a:latin typeface="Lucida Calligraphy" pitchFamily="66" charset="0"/>
              </a:rPr>
              <a:t>American Sign Language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800" dirty="0" smtClean="0">
                <a:solidFill>
                  <a:srgbClr val="990000"/>
                </a:solidFill>
                <a:latin typeface="Lucida Calligraphy" pitchFamily="66" charset="0"/>
              </a:rPr>
              <a:t> corpus generation</a:t>
            </a:r>
            <a:endParaRPr lang="en-US" altLang="en-US" sz="2800" dirty="0">
              <a:solidFill>
                <a:srgbClr val="3365FB"/>
              </a:solidFill>
              <a:latin typeface="Times" pitchFamily="1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219200" y="2937634"/>
            <a:ext cx="7239000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1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1" charset="2"/>
              <a:buChar char="Ø"/>
              <a:defRPr sz="2000">
                <a:solidFill>
                  <a:schemeClr val="folHlink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1" charset="2"/>
              <a:buChar char="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1" charset="2"/>
              <a:buChar char="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>
                <a:latin typeface="+mn-lt"/>
              </a:rPr>
              <a:t>Real-time Gesture Mapping And Recording </a:t>
            </a:r>
            <a:r>
              <a:rPr lang="en-US" sz="1800" dirty="0" smtClean="0">
                <a:latin typeface="+mn-lt"/>
              </a:rPr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>
                <a:latin typeface="+mn-lt"/>
              </a:rPr>
              <a:t>From </a:t>
            </a:r>
            <a:r>
              <a:rPr lang="en-US" sz="1800" dirty="0">
                <a:latin typeface="+mn-lt"/>
              </a:rPr>
              <a:t>Human To Avatar</a:t>
            </a:r>
            <a:endParaRPr lang="en-US" altLang="en-US" sz="1800" dirty="0">
              <a:latin typeface="+mn-lt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86000" y="3581400"/>
            <a:ext cx="5029200" cy="119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1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1" charset="2"/>
              <a:buChar char="Ø"/>
              <a:defRPr sz="2000">
                <a:solidFill>
                  <a:schemeClr val="folHlink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1" charset="2"/>
              <a:buChar char="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1" charset="2"/>
              <a:buChar char="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Computer Graphics: CAP-4710/5701-U01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Final Project Presentation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Thursday, April 24, </a:t>
            </a:r>
            <a:r>
              <a:rPr lang="en-US" altLang="en-US" sz="1200" dirty="0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2014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Student: </a:t>
            </a:r>
            <a:r>
              <a:rPr lang="en-US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Md</a:t>
            </a:r>
            <a:r>
              <a:rPr lang="en-US" altLang="en-US" sz="1200" dirty="0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lang="en-US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Shakil</a:t>
            </a:r>
            <a:r>
              <a:rPr lang="en-US" altLang="en-US" sz="1200" dirty="0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lang="en-US" altLang="en-US" sz="1200" dirty="0" err="1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Ahamed</a:t>
            </a:r>
            <a:endParaRPr lang="en-US" altLang="en-US" sz="1200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Instructor: Dr. Wei Zeng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Florida International University </a:t>
            </a:r>
          </a:p>
        </p:txBody>
      </p:sp>
    </p:spTree>
    <p:extLst>
      <p:ext uri="{BB962C8B-B14F-4D97-AF65-F5344CB8AC3E}">
        <p14:creationId xmlns:p14="http://schemas.microsoft.com/office/powerpoint/2010/main" xmlns="" val="2990211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Pipeline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Methodologies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85800" y="1428750"/>
            <a:ext cx="8153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pitchFamily="1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1" charset="2"/>
              <a:buChar char="Ø"/>
              <a:defRPr sz="2000">
                <a:solidFill>
                  <a:schemeClr val="folHlink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pitchFamily="1" charset="2"/>
              <a:buChar char="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 pitchFamily="1" charset="2"/>
              <a:buChar char="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kern="0" dirty="0" smtClean="0"/>
              <a:t>Data driven ASL corpus module</a:t>
            </a:r>
          </a:p>
          <a:p>
            <a:pPr lvl="1">
              <a:lnSpc>
                <a:spcPct val="90000"/>
              </a:lnSpc>
            </a:pPr>
            <a:r>
              <a:rPr lang="en-US" altLang="en-US" sz="1600" kern="0" dirty="0" smtClean="0"/>
              <a:t>Shape and palm orientation Recording using Hand Glove …….(1)</a:t>
            </a:r>
          </a:p>
          <a:p>
            <a:pPr lvl="1">
              <a:lnSpc>
                <a:spcPct val="90000"/>
              </a:lnSpc>
            </a:pPr>
            <a:r>
              <a:rPr lang="en-US" altLang="en-US" sz="1600" kern="0" dirty="0" err="1" smtClean="0"/>
              <a:t>Locaiton</a:t>
            </a:r>
            <a:r>
              <a:rPr lang="en-US" altLang="en-US" sz="1600" kern="0" dirty="0" smtClean="0"/>
              <a:t> and direction of movement recording using Kinect …..(2)</a:t>
            </a:r>
          </a:p>
          <a:p>
            <a:pPr lvl="1">
              <a:lnSpc>
                <a:spcPct val="90000"/>
              </a:lnSpc>
              <a:buFont typeface="Wingdings" pitchFamily="1" charset="2"/>
              <a:buNone/>
            </a:pPr>
            <a:endParaRPr lang="en-US" altLang="en-US" sz="900" kern="0" dirty="0" smtClean="0"/>
          </a:p>
          <a:p>
            <a:pPr>
              <a:lnSpc>
                <a:spcPct val="90000"/>
              </a:lnSpc>
            </a:pPr>
            <a:r>
              <a:rPr lang="en-US" altLang="en-US" sz="1800" kern="0" dirty="0" smtClean="0"/>
              <a:t>Device settings for recording</a:t>
            </a:r>
          </a:p>
          <a:p>
            <a:pPr lvl="1">
              <a:lnSpc>
                <a:spcPct val="90000"/>
              </a:lnSpc>
            </a:pPr>
            <a:r>
              <a:rPr lang="en-US" altLang="en-US" sz="1600" kern="0" dirty="0" err="1" smtClean="0"/>
              <a:t>Acceleglove</a:t>
            </a:r>
            <a:r>
              <a:rPr lang="en-US" altLang="en-US" sz="1600" kern="0" dirty="0" smtClean="0"/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en-US" sz="1400" kern="0" dirty="0" smtClean="0"/>
              <a:t>Map the input signals of each fingers, wrist of both hands with the </a:t>
            </a:r>
            <a:r>
              <a:rPr lang="en-US" altLang="en-US" sz="1400" kern="0" dirty="0" err="1" smtClean="0"/>
              <a:t>Haptek</a:t>
            </a:r>
            <a:r>
              <a:rPr lang="en-US" altLang="en-US" sz="1400" kern="0" dirty="0" smtClean="0"/>
              <a:t> virtual character</a:t>
            </a:r>
          </a:p>
          <a:p>
            <a:pPr lvl="2">
              <a:lnSpc>
                <a:spcPct val="90000"/>
              </a:lnSpc>
            </a:pPr>
            <a:r>
              <a:rPr lang="en-US" altLang="en-US" sz="1400" kern="0" dirty="0" smtClean="0"/>
              <a:t>If required do calibration</a:t>
            </a:r>
          </a:p>
          <a:p>
            <a:pPr lvl="1">
              <a:lnSpc>
                <a:spcPct val="90000"/>
              </a:lnSpc>
            </a:pPr>
            <a:r>
              <a:rPr lang="en-US" altLang="en-US" sz="1600" kern="0" dirty="0" smtClean="0"/>
              <a:t>Kinect</a:t>
            </a:r>
          </a:p>
          <a:p>
            <a:pPr lvl="2">
              <a:lnSpc>
                <a:spcPct val="90000"/>
              </a:lnSpc>
            </a:pPr>
            <a:r>
              <a:rPr lang="en-US" altLang="en-US" sz="1400" kern="0" dirty="0" smtClean="0"/>
              <a:t>Map </a:t>
            </a:r>
            <a:r>
              <a:rPr lang="en-US" altLang="en-US" sz="1400" kern="0" dirty="0" err="1" smtClean="0"/>
              <a:t>kinect</a:t>
            </a:r>
            <a:r>
              <a:rPr lang="en-US" altLang="en-US" sz="1400" kern="0" dirty="0" smtClean="0"/>
              <a:t> detected shoulder, body skeleton with the </a:t>
            </a:r>
            <a:r>
              <a:rPr lang="en-US" altLang="en-US" sz="1400" kern="0" dirty="0" err="1" smtClean="0"/>
              <a:t>Haptek</a:t>
            </a:r>
            <a:r>
              <a:rPr lang="en-US" altLang="en-US" sz="1400" kern="0" dirty="0" smtClean="0"/>
              <a:t> soldier body registers</a:t>
            </a:r>
          </a:p>
          <a:p>
            <a:pPr lvl="2">
              <a:lnSpc>
                <a:spcPct val="90000"/>
              </a:lnSpc>
            </a:pPr>
            <a:r>
              <a:rPr lang="en-US" altLang="en-US" sz="1400" kern="0" dirty="0" smtClean="0"/>
              <a:t>If required do calibration </a:t>
            </a:r>
          </a:p>
        </p:txBody>
      </p:sp>
    </p:spTree>
    <p:extLst>
      <p:ext uri="{BB962C8B-B14F-4D97-AF65-F5344CB8AC3E}">
        <p14:creationId xmlns:p14="http://schemas.microsoft.com/office/powerpoint/2010/main" xmlns="" val="33215732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Pipeline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Methodologies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85800" y="1371600"/>
            <a:ext cx="8001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pitchFamily="1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1" charset="2"/>
              <a:buChar char="Ø"/>
              <a:defRPr sz="2000">
                <a:solidFill>
                  <a:schemeClr val="folHlink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pitchFamily="1" charset="2"/>
              <a:buChar char="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 pitchFamily="1" charset="2"/>
              <a:buChar char="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kern="0" dirty="0" smtClean="0"/>
              <a:t>Recording</a:t>
            </a:r>
            <a:endParaRPr lang="en-US" altLang="en-US" sz="1800" kern="0" dirty="0"/>
          </a:p>
          <a:p>
            <a:pPr lvl="1">
              <a:lnSpc>
                <a:spcPct val="90000"/>
              </a:lnSpc>
            </a:pPr>
            <a:r>
              <a:rPr lang="en-US" altLang="en-US" sz="1600" kern="0" dirty="0" smtClean="0"/>
              <a:t>For (1) work:</a:t>
            </a:r>
            <a:endParaRPr lang="en-US" altLang="en-US" sz="1600" kern="0" dirty="0"/>
          </a:p>
          <a:p>
            <a:pPr lvl="2">
              <a:lnSpc>
                <a:spcPct val="90000"/>
              </a:lnSpc>
            </a:pPr>
            <a:r>
              <a:rPr lang="en-US" altLang="en-US" sz="1400" kern="0" dirty="0" smtClean="0"/>
              <a:t>(experiment phase) use  human video and images (from IDRT) and record shape and palm orientation codes. </a:t>
            </a:r>
            <a:endParaRPr lang="en-US" altLang="en-US" sz="1400" kern="0" dirty="0"/>
          </a:p>
          <a:p>
            <a:pPr lvl="1">
              <a:lnSpc>
                <a:spcPct val="90000"/>
              </a:lnSpc>
            </a:pPr>
            <a:r>
              <a:rPr lang="en-US" altLang="en-US" sz="1600" kern="0" dirty="0" smtClean="0"/>
              <a:t>For (2) work:</a:t>
            </a:r>
            <a:endParaRPr lang="en-US" altLang="en-US" sz="1600" kern="0" dirty="0"/>
          </a:p>
          <a:p>
            <a:pPr lvl="2">
              <a:lnSpc>
                <a:spcPct val="90000"/>
              </a:lnSpc>
            </a:pPr>
            <a:r>
              <a:rPr lang="en-US" altLang="en-US" sz="1400" kern="0" dirty="0" smtClean="0"/>
              <a:t>(experiment phase) use human video and images and record location and direction of movement.</a:t>
            </a:r>
          </a:p>
          <a:p>
            <a:pPr lvl="2">
              <a:lnSpc>
                <a:spcPct val="90000"/>
              </a:lnSpc>
            </a:pPr>
            <a:r>
              <a:rPr lang="en-US" altLang="en-US" sz="1400" kern="0" dirty="0" smtClean="0"/>
              <a:t>Both Kinect and Glove recording performed in </a:t>
            </a:r>
            <a:r>
              <a:rPr lang="en-US" altLang="en-US" sz="1400" kern="0" dirty="0" err="1" smtClean="0"/>
              <a:t>microsoft</a:t>
            </a:r>
            <a:r>
              <a:rPr lang="en-US" altLang="en-US" sz="1400" kern="0" dirty="0"/>
              <a:t> </a:t>
            </a:r>
            <a:r>
              <a:rPr lang="en-US" altLang="en-US" sz="1400" kern="0" dirty="0" err="1" smtClean="0"/>
              <a:t>dotnet</a:t>
            </a:r>
            <a:r>
              <a:rPr lang="en-US" altLang="en-US" sz="1400" kern="0" dirty="0" smtClean="0"/>
              <a:t> platform.  </a:t>
            </a:r>
          </a:p>
          <a:p>
            <a:pPr lvl="2">
              <a:lnSpc>
                <a:spcPct val="90000"/>
              </a:lnSpc>
            </a:pPr>
            <a:endParaRPr lang="en-US" altLang="en-US" sz="1400" kern="0" dirty="0" smtClean="0"/>
          </a:p>
          <a:p>
            <a:pPr lvl="1">
              <a:lnSpc>
                <a:spcPct val="90000"/>
              </a:lnSpc>
            </a:pPr>
            <a:r>
              <a:rPr lang="en-US" altLang="en-US" sz="1600" kern="0" dirty="0" smtClean="0"/>
              <a:t>Recording perform in .C# project space and data is </a:t>
            </a:r>
            <a:r>
              <a:rPr lang="en-US" altLang="en-US" sz="1600" kern="0" dirty="0" err="1" smtClean="0"/>
              <a:t>writtten</a:t>
            </a:r>
            <a:r>
              <a:rPr lang="en-US" altLang="en-US" sz="1600" kern="0" dirty="0" smtClean="0"/>
              <a:t> in a text file</a:t>
            </a:r>
          </a:p>
          <a:p>
            <a:pPr lvl="1">
              <a:lnSpc>
                <a:spcPct val="90000"/>
              </a:lnSpc>
            </a:pPr>
            <a:r>
              <a:rPr lang="en-US" altLang="en-US" sz="1600" kern="0" dirty="0" smtClean="0"/>
              <a:t>Finally text data is converted into </a:t>
            </a:r>
            <a:r>
              <a:rPr lang="en-US" altLang="en-US" sz="1600" kern="0" dirty="0" err="1" smtClean="0"/>
              <a:t>Haptek</a:t>
            </a:r>
            <a:r>
              <a:rPr lang="en-US" altLang="en-US" sz="1600" kern="0" dirty="0" smtClean="0"/>
              <a:t> character compatible file </a:t>
            </a:r>
          </a:p>
          <a:p>
            <a:pPr lvl="2">
              <a:lnSpc>
                <a:spcPct val="90000"/>
              </a:lnSpc>
            </a:pPr>
            <a:endParaRPr lang="en-US" altLang="en-US" sz="1400" kern="0" dirty="0"/>
          </a:p>
          <a:p>
            <a:pPr lvl="2">
              <a:lnSpc>
                <a:spcPct val="90000"/>
              </a:lnSpc>
            </a:pPr>
            <a:endParaRPr lang="en-US" alt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xmlns="" val="20270551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Current Progress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Hand glove settings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pic>
        <p:nvPicPr>
          <p:cNvPr id="2" name="glov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066800" y="1447800"/>
            <a:ext cx="745671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71833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Current Progress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Hand glove settings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pic>
        <p:nvPicPr>
          <p:cNvPr id="4" name="Picture 3" descr="glove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0" y="1752600"/>
            <a:ext cx="5758498" cy="36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71833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Current Progress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Kinect settings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pic>
        <p:nvPicPr>
          <p:cNvPr id="3" name="kinect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143001" y="1447800"/>
            <a:ext cx="73151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23334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Current Progress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Kinect settings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1905000" y="1676400"/>
          <a:ext cx="6248400" cy="4083300"/>
        </p:xfrm>
        <a:graphic>
          <a:graphicData uri="http://schemas.openxmlformats.org/presentationml/2006/ole">
            <p:oleObj spid="_x0000_s2049" name="Visio" r:id="rId4" imgW="6619801" imgH="4324264" progId="Visio.Drawing.15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672333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Current Progress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Recorded File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5000" y="1907500"/>
            <a:ext cx="57150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"#</a:t>
            </a:r>
            <a:r>
              <a:rPr lang="en-US" sz="1400" dirty="0" err="1"/>
              <a:t>Haptek</a:t>
            </a:r>
            <a:r>
              <a:rPr lang="en-US" sz="1400" dirty="0"/>
              <a:t>  Version= 2.00 Name= C:/ToPaste.txt   </a:t>
            </a:r>
            <a:r>
              <a:rPr lang="en-US" sz="1400" dirty="0" err="1"/>
              <a:t>HapType</a:t>
            </a:r>
            <a:r>
              <a:rPr lang="en-US" sz="1400" dirty="0"/>
              <a:t>= script </a:t>
            </a:r>
            <a:r>
              <a:rPr lang="en-US" sz="1400" dirty="0" err="1"/>
              <a:t>FileType</a:t>
            </a:r>
            <a:r>
              <a:rPr lang="en-US" sz="1400" dirty="0"/>
              <a:t>= text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\clock [t= 2]   \</a:t>
            </a:r>
            <a:r>
              <a:rPr lang="en-US" sz="1400" dirty="0" err="1"/>
              <a:t>SetSwitch</a:t>
            </a:r>
            <a:r>
              <a:rPr lang="en-US" sz="1400" dirty="0"/>
              <a:t>[switch= RHS28 state= a]</a:t>
            </a:r>
          </a:p>
          <a:p>
            <a:r>
              <a:rPr lang="en-US" sz="1400" dirty="0"/>
              <a:t>\clock [t= 2]   \</a:t>
            </a:r>
            <a:r>
              <a:rPr lang="en-US" sz="1400" dirty="0" err="1"/>
              <a:t>SetSwitch</a:t>
            </a:r>
            <a:r>
              <a:rPr lang="en-US" sz="1400" dirty="0"/>
              <a:t>[switch= RHL27 state= a]</a:t>
            </a:r>
          </a:p>
          <a:p>
            <a:r>
              <a:rPr lang="en-US" sz="1400" dirty="0"/>
              <a:t>\clock [t= 2]   \</a:t>
            </a:r>
            <a:r>
              <a:rPr lang="en-US" sz="1400" dirty="0" err="1"/>
              <a:t>SetSwitch</a:t>
            </a:r>
            <a:r>
              <a:rPr lang="en-US" sz="1400" dirty="0"/>
              <a:t>[switch= RHD13 state= a]</a:t>
            </a:r>
          </a:p>
          <a:p>
            <a:r>
              <a:rPr lang="en-US" sz="1400" dirty="0"/>
              <a:t>\clock [t= 2]   \</a:t>
            </a:r>
            <a:r>
              <a:rPr lang="en-US" sz="1400" dirty="0" err="1"/>
              <a:t>SetSwitch</a:t>
            </a:r>
            <a:r>
              <a:rPr lang="en-US" sz="1400" dirty="0"/>
              <a:t>[switch= RHO1 state= a]</a:t>
            </a:r>
          </a:p>
          <a:p>
            <a:r>
              <a:rPr lang="en-US" sz="1400" dirty="0"/>
              <a:t>"</a:t>
            </a:r>
          </a:p>
          <a:p>
            <a:r>
              <a:rPr lang="en-US" sz="1400" dirty="0"/>
              <a:t>\clock [t= 2]   \</a:t>
            </a:r>
            <a:r>
              <a:rPr lang="en-US" sz="1400" dirty="0" err="1"/>
              <a:t>SetSwitch</a:t>
            </a:r>
            <a:r>
              <a:rPr lang="en-US" sz="1400" dirty="0"/>
              <a:t>[switch= RHS28 state= a]</a:t>
            </a:r>
          </a:p>
          <a:p>
            <a:r>
              <a:rPr lang="en-US" sz="1400" dirty="0"/>
              <a:t>\clock [t= 2]   \</a:t>
            </a:r>
            <a:r>
              <a:rPr lang="en-US" sz="1400" dirty="0" err="1"/>
              <a:t>SetSwitch</a:t>
            </a:r>
            <a:r>
              <a:rPr lang="en-US" sz="1400" dirty="0"/>
              <a:t>[switch= RHL27 state= a]</a:t>
            </a:r>
          </a:p>
          <a:p>
            <a:r>
              <a:rPr lang="en-US" sz="1400" dirty="0"/>
              <a:t>\clock [t= 2]   \</a:t>
            </a:r>
            <a:r>
              <a:rPr lang="en-US" sz="1400" dirty="0" err="1"/>
              <a:t>SetSwitch</a:t>
            </a:r>
            <a:r>
              <a:rPr lang="en-US" sz="1400" dirty="0"/>
              <a:t>[switch= RHD13 state= a]</a:t>
            </a:r>
          </a:p>
          <a:p>
            <a:r>
              <a:rPr lang="en-US" sz="1400" dirty="0"/>
              <a:t>\clock [t= 2]   \</a:t>
            </a:r>
            <a:r>
              <a:rPr lang="en-US" sz="1400" dirty="0" err="1"/>
              <a:t>SetSwitch</a:t>
            </a:r>
            <a:r>
              <a:rPr lang="en-US" sz="1400" dirty="0"/>
              <a:t>[switch= RHO1 state= a]</a:t>
            </a:r>
          </a:p>
          <a:p>
            <a:r>
              <a:rPr lang="en-US" sz="1400" dirty="0"/>
              <a:t>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56388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Switch is a combination of registers whose are based on state machine principle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457555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Current Limitation</a:t>
            </a:r>
            <a:br>
              <a:rPr lang="en-US" altLang="en-US" dirty="0" smtClean="0"/>
            </a:b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09600" y="1219200"/>
            <a:ext cx="8001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pitchFamily="1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1" charset="2"/>
              <a:buChar char="Ø"/>
              <a:defRPr sz="2000">
                <a:solidFill>
                  <a:schemeClr val="folHlink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pitchFamily="1" charset="2"/>
              <a:buChar char="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 pitchFamily="1" charset="2"/>
              <a:buChar char="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kern="0" dirty="0" smtClean="0"/>
              <a:t>Hand Glove </a:t>
            </a:r>
          </a:p>
          <a:p>
            <a:pPr lvl="1">
              <a:lnSpc>
                <a:spcPct val="90000"/>
              </a:lnSpc>
            </a:pPr>
            <a:r>
              <a:rPr lang="en-US" altLang="en-US" kern="0" dirty="0" smtClean="0"/>
              <a:t>Middle finger of current glove shows distortion problem</a:t>
            </a:r>
          </a:p>
          <a:p>
            <a:pPr lvl="1">
              <a:lnSpc>
                <a:spcPct val="90000"/>
              </a:lnSpc>
            </a:pPr>
            <a:r>
              <a:rPr lang="en-US" altLang="en-US" kern="0" dirty="0" smtClean="0"/>
              <a:t>We have another glove which is from different company, wish to use.</a:t>
            </a:r>
          </a:p>
          <a:p>
            <a:pPr>
              <a:lnSpc>
                <a:spcPct val="90000"/>
              </a:lnSpc>
            </a:pPr>
            <a:r>
              <a:rPr lang="en-US" altLang="en-US" kern="0" dirty="0" smtClean="0"/>
              <a:t>Kinect</a:t>
            </a:r>
          </a:p>
          <a:p>
            <a:pPr lvl="1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en-US" kern="0" dirty="0" smtClean="0"/>
              <a:t>We got skeleton but did not map the skeleton with the </a:t>
            </a:r>
            <a:r>
              <a:rPr lang="en-US" altLang="en-US" kern="0" dirty="0" err="1" smtClean="0"/>
              <a:t>Haptek</a:t>
            </a:r>
            <a:r>
              <a:rPr lang="en-US" altLang="en-US" kern="0" dirty="0" smtClean="0"/>
              <a:t> character. </a:t>
            </a:r>
          </a:p>
          <a:p>
            <a:pPr lvl="1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en-US" kern="0" dirty="0"/>
          </a:p>
          <a:p>
            <a:pPr marL="914400" lvl="2" indent="0">
              <a:lnSpc>
                <a:spcPct val="90000"/>
              </a:lnSpc>
              <a:buNone/>
            </a:pPr>
            <a:endParaRPr lang="en-US" alt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xmlns="" val="6496506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Future Goal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Next plan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317625"/>
            <a:ext cx="60452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pitchFamily="1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1" charset="2"/>
              <a:buChar char="Ø"/>
              <a:defRPr sz="2000">
                <a:solidFill>
                  <a:schemeClr val="folHlink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pitchFamily="1" charset="2"/>
              <a:buChar char="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 pitchFamily="1" charset="2"/>
              <a:buChar char="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kern="0" dirty="0"/>
              <a:t>Good Recording</a:t>
            </a:r>
          </a:p>
          <a:p>
            <a:pPr>
              <a:lnSpc>
                <a:spcPct val="90000"/>
              </a:lnSpc>
            </a:pPr>
            <a:r>
              <a:rPr lang="en-US" altLang="en-US" kern="0" dirty="0"/>
              <a:t>ASL corpus database </a:t>
            </a:r>
          </a:p>
          <a:p>
            <a:pPr>
              <a:lnSpc>
                <a:spcPct val="90000"/>
              </a:lnSpc>
            </a:pPr>
            <a:r>
              <a:rPr lang="en-US" altLang="en-US" kern="0" dirty="0"/>
              <a:t>Compare our database with existing ASL corpus database</a:t>
            </a:r>
          </a:p>
        </p:txBody>
      </p:sp>
    </p:spTree>
    <p:extLst>
      <p:ext uri="{BB962C8B-B14F-4D97-AF65-F5344CB8AC3E}">
        <p14:creationId xmlns:p14="http://schemas.microsoft.com/office/powerpoint/2010/main" xmlns="" val="2807343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Summary</a:t>
            </a:r>
            <a:br>
              <a:rPr lang="en-US" altLang="en-US" dirty="0" smtClean="0"/>
            </a:b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integrated virtual character in ASL corpus generation</a:t>
            </a:r>
          </a:p>
          <a:p>
            <a:r>
              <a:rPr lang="en-US" dirty="0" smtClean="0"/>
              <a:t>Glove used for shape and orientation recording</a:t>
            </a:r>
          </a:p>
          <a:p>
            <a:r>
              <a:rPr lang="en-US" dirty="0" smtClean="0"/>
              <a:t>Kinect used for location and direction recording</a:t>
            </a:r>
          </a:p>
          <a:p>
            <a:r>
              <a:rPr lang="en-US" dirty="0" smtClean="0"/>
              <a:t>We want to use this data for automatic ASL translation engine.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51973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r>
              <a:rPr lang="en-US" altLang="en-US" dirty="0" smtClean="0">
                <a:solidFill>
                  <a:srgbClr val="993300"/>
                </a:solidFill>
              </a:rPr>
              <a:t>Review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219200"/>
            <a:ext cx="7813675" cy="4600575"/>
          </a:xfrm>
          <a:noFill/>
        </p:spPr>
        <p:txBody>
          <a:bodyPr lIns="92075" tIns="46038" rIns="92075" bIns="46038"/>
          <a:lstStyle/>
          <a:p>
            <a:r>
              <a:rPr lang="en-US" altLang="en-US" sz="2000" dirty="0" smtClean="0"/>
              <a:t>Introduction</a:t>
            </a:r>
          </a:p>
          <a:p>
            <a:pPr lvl="1"/>
            <a:r>
              <a:rPr lang="en-US" altLang="en-US" sz="1800" dirty="0" smtClean="0"/>
              <a:t>Motivation</a:t>
            </a:r>
          </a:p>
          <a:p>
            <a:pPr lvl="1"/>
            <a:r>
              <a:rPr lang="en-US" altLang="en-US" sz="1800" dirty="0"/>
              <a:t>Problem Statement</a:t>
            </a:r>
          </a:p>
          <a:p>
            <a:pPr lvl="1"/>
            <a:r>
              <a:rPr lang="en-US" altLang="en-US" sz="1800" dirty="0" smtClean="0"/>
              <a:t>Concept of Work</a:t>
            </a:r>
          </a:p>
          <a:p>
            <a:pPr lvl="1"/>
            <a:r>
              <a:rPr lang="en-US" altLang="en-US" sz="1800" dirty="0" smtClean="0"/>
              <a:t>Required Devices and Tools</a:t>
            </a:r>
          </a:p>
          <a:p>
            <a:r>
              <a:rPr lang="en-US" altLang="en-US" sz="2000" dirty="0" smtClean="0"/>
              <a:t>Pipeline</a:t>
            </a:r>
          </a:p>
          <a:p>
            <a:pPr lvl="1"/>
            <a:r>
              <a:rPr lang="en-US" sz="1800" dirty="0" smtClean="0"/>
              <a:t>Methodologies</a:t>
            </a:r>
          </a:p>
          <a:p>
            <a:r>
              <a:rPr lang="en-US" sz="2000" dirty="0" smtClean="0"/>
              <a:t>Results</a:t>
            </a:r>
            <a:endParaRPr lang="en-US" altLang="en-US" sz="2000" dirty="0" smtClean="0"/>
          </a:p>
          <a:p>
            <a:pPr lvl="1"/>
            <a:r>
              <a:rPr lang="en-US" sz="1800" dirty="0" smtClean="0"/>
              <a:t>Video demo, output file</a:t>
            </a:r>
            <a:endParaRPr lang="en-US" altLang="en-US" sz="1600" dirty="0" smtClean="0"/>
          </a:p>
          <a:p>
            <a:r>
              <a:rPr lang="en-US" altLang="en-US" sz="2000" dirty="0"/>
              <a:t>Future </a:t>
            </a:r>
            <a:r>
              <a:rPr lang="en-US" altLang="en-US" sz="2000" dirty="0" smtClean="0"/>
              <a:t>work</a:t>
            </a:r>
          </a:p>
          <a:p>
            <a:r>
              <a:rPr lang="en-US" altLang="en-US" sz="2000" dirty="0" smtClean="0"/>
              <a:t>Summary </a:t>
            </a:r>
          </a:p>
          <a:p>
            <a:pPr marL="457200" lvl="1" indent="0">
              <a:buNone/>
            </a:pPr>
            <a:endParaRPr lang="en-US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191896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References</a:t>
            </a:r>
            <a:br>
              <a:rPr lang="en-US" altLang="en-US" dirty="0" smtClean="0"/>
            </a:b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990600"/>
            <a:ext cx="7772400" cy="41148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 smtClean="0"/>
              <a:t>[1]    K </a:t>
            </a:r>
            <a:r>
              <a:rPr lang="en-US" sz="1600" dirty="0" err="1"/>
              <a:t>Mulrooney</a:t>
            </a:r>
            <a:r>
              <a:rPr lang="en-US" sz="1600" dirty="0"/>
              <a:t>, “American Sign Language </a:t>
            </a:r>
            <a:r>
              <a:rPr lang="en-US" sz="1600" dirty="0" err="1"/>
              <a:t>DeMystified</a:t>
            </a:r>
            <a:r>
              <a:rPr lang="en-US" sz="1600" dirty="0"/>
              <a:t>”, Book.</a:t>
            </a:r>
          </a:p>
          <a:p>
            <a:pPr marL="0" indent="0" algn="just">
              <a:buNone/>
            </a:pPr>
            <a:r>
              <a:rPr lang="en-US" sz="1600" dirty="0" smtClean="0"/>
              <a:t>[2]    </a:t>
            </a:r>
            <a:r>
              <a:rPr lang="en-US" sz="1600" dirty="0" err="1" smtClean="0"/>
              <a:t>Pengfei</a:t>
            </a:r>
            <a:r>
              <a:rPr lang="en-US" sz="1600" dirty="0" smtClean="0"/>
              <a:t> </a:t>
            </a:r>
            <a:r>
              <a:rPr lang="en-US" sz="1600" dirty="0" err="1"/>
              <a:t>Lua</a:t>
            </a:r>
            <a:r>
              <a:rPr lang="en-US" sz="1600" dirty="0"/>
              <a:t>, Matt Huenerfauth, “Collecting and evaluating the CUNY </a:t>
            </a:r>
            <a:endParaRPr lang="en-US" sz="1600" dirty="0" smtClean="0"/>
          </a:p>
          <a:p>
            <a:pPr marL="0" indent="0" algn="just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 err="1" smtClean="0"/>
              <a:t>ASLcorpus</a:t>
            </a:r>
            <a:r>
              <a:rPr lang="en-US" sz="1600" dirty="0" smtClean="0"/>
              <a:t> </a:t>
            </a:r>
            <a:r>
              <a:rPr lang="en-US" sz="1600" dirty="0"/>
              <a:t>for research on American Sign Language </a:t>
            </a:r>
            <a:r>
              <a:rPr lang="en-US" sz="1600" dirty="0" smtClean="0"/>
              <a:t>animation”,</a:t>
            </a:r>
            <a:r>
              <a:rPr lang="en-US" sz="1600" dirty="0" err="1" smtClean="0"/>
              <a:t>ScienceDirect</a:t>
            </a:r>
            <a:r>
              <a:rPr lang="en-US" sz="1600" dirty="0"/>
              <a:t>, </a:t>
            </a:r>
            <a:endParaRPr lang="en-US" sz="1600" dirty="0" smtClean="0"/>
          </a:p>
          <a:p>
            <a:pPr marL="0" indent="0" algn="just">
              <a:buNone/>
            </a:pPr>
            <a:r>
              <a:rPr lang="en-US" sz="1600" dirty="0" smtClean="0"/>
              <a:t>        Computer Speech and Language 28 (2014) 812–831. </a:t>
            </a:r>
          </a:p>
          <a:p>
            <a:pPr marL="0" indent="0" algn="just">
              <a:buNone/>
            </a:pPr>
            <a:r>
              <a:rPr lang="en-US" sz="1600" dirty="0" smtClean="0"/>
              <a:t>[3]    “</a:t>
            </a:r>
            <a:r>
              <a:rPr lang="en-US" sz="1600" dirty="0" err="1" smtClean="0"/>
              <a:t>Haptek</a:t>
            </a:r>
            <a:r>
              <a:rPr lang="en-US" sz="1600" dirty="0" smtClean="0"/>
              <a:t> </a:t>
            </a:r>
            <a:r>
              <a:rPr lang="en-US" sz="1600" dirty="0"/>
              <a:t>Automated Personalities Programmer’s Technical White Paper”, </a:t>
            </a:r>
            <a:r>
              <a:rPr lang="en-US" sz="1600" dirty="0" smtClean="0"/>
              <a:t> </a:t>
            </a:r>
          </a:p>
          <a:p>
            <a:pPr marL="0" indent="0" algn="just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 err="1" smtClean="0"/>
              <a:t>Haptek</a:t>
            </a:r>
            <a:r>
              <a:rPr lang="en-US" sz="1600" dirty="0" smtClean="0"/>
              <a:t> </a:t>
            </a:r>
            <a:r>
              <a:rPr lang="en-US" sz="1600" dirty="0"/>
              <a:t>Inc. </a:t>
            </a:r>
          </a:p>
          <a:p>
            <a:pPr marL="0" indent="0" algn="just">
              <a:buNone/>
            </a:pPr>
            <a:r>
              <a:rPr lang="en-US" sz="1600" dirty="0" smtClean="0"/>
              <a:t>[4]     Huenerfauth </a:t>
            </a:r>
            <a:r>
              <a:rPr lang="en-US" sz="1600" dirty="0"/>
              <a:t>M. and Lu P., "Accurate and Accessible Motion-Capture Glove </a:t>
            </a:r>
            <a:endParaRPr lang="en-US" sz="1600" dirty="0" smtClean="0"/>
          </a:p>
          <a:p>
            <a:pPr marL="0" indent="0" algn="just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Calibration </a:t>
            </a:r>
            <a:r>
              <a:rPr lang="en-US" sz="1600" dirty="0"/>
              <a:t>for Sign Language Data Collection", ACM Transactions on </a:t>
            </a:r>
            <a:endParaRPr lang="en-US" sz="1600" dirty="0" smtClean="0"/>
          </a:p>
          <a:p>
            <a:pPr marL="0" indent="0" algn="just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Accessible </a:t>
            </a:r>
            <a:r>
              <a:rPr lang="en-US" sz="1600" dirty="0"/>
              <a:t>   Computing (TACCESS), Volume 3 Issue 1, September 2010, </a:t>
            </a:r>
            <a:endParaRPr lang="en-US" sz="1600" dirty="0" smtClean="0"/>
          </a:p>
          <a:p>
            <a:pPr marL="0" indent="0" algn="just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New </a:t>
            </a:r>
            <a:r>
              <a:rPr lang="en-US" sz="1600" dirty="0"/>
              <a:t>York, NY, USA.</a:t>
            </a:r>
          </a:p>
          <a:p>
            <a:pPr marL="0" indent="0" algn="just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2407105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79675" y="3059113"/>
            <a:ext cx="418465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1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1" charset="2"/>
              <a:buChar char="Ø"/>
              <a:defRPr sz="2000">
                <a:solidFill>
                  <a:schemeClr val="folHlink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1" charset="2"/>
              <a:buChar char="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1" charset="2"/>
              <a:buChar char="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 smtClean="0">
                <a:solidFill>
                  <a:srgbClr val="990000"/>
                </a:solidFill>
                <a:latin typeface="Lucida Calligraphy" pitchFamily="66" charset="0"/>
              </a:rPr>
              <a:t>Thank you</a:t>
            </a:r>
            <a:endParaRPr lang="en-US" altLang="en-US" sz="2800" dirty="0">
              <a:solidFill>
                <a:srgbClr val="3365FB"/>
              </a:solidFill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45540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8800" y="161925"/>
            <a:ext cx="7956550" cy="600075"/>
          </a:xfrm>
          <a:noFill/>
        </p:spPr>
        <p:txBody>
          <a:bodyPr/>
          <a:lstStyle/>
          <a:p>
            <a:r>
              <a:rPr lang="en-US" altLang="en-US" dirty="0" smtClean="0"/>
              <a:t>Introduction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American Sign Language (ASL)</a:t>
            </a:r>
            <a:r>
              <a:rPr lang="en-US" altLang="en-US" sz="1800" dirty="0" smtClean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3" name="ASL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530103" y="1676400"/>
            <a:ext cx="6394697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19064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8800" y="161925"/>
            <a:ext cx="7956550" cy="600075"/>
          </a:xfrm>
          <a:noFill/>
        </p:spPr>
        <p:txBody>
          <a:bodyPr/>
          <a:lstStyle/>
          <a:p>
            <a:r>
              <a:rPr lang="en-US" altLang="en-US" dirty="0" smtClean="0"/>
              <a:t>Introduction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American Sign Language (ASL)</a:t>
            </a:r>
            <a:r>
              <a:rPr lang="en-US" altLang="en-US" sz="1800" dirty="0" smtClean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600200"/>
            <a:ext cx="3733800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1219200" y="4648200"/>
            <a:ext cx="33418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Areas of national ASL users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20453" y="4267200"/>
            <a:ext cx="2902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Areas of significant ASL users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88780654"/>
              </p:ext>
            </p:extLst>
          </p:nvPr>
        </p:nvGraphicFramePr>
        <p:xfrm>
          <a:off x="4648200" y="1600200"/>
          <a:ext cx="4267200" cy="2485208"/>
        </p:xfrm>
        <a:graphic>
          <a:graphicData uri="http://schemas.openxmlformats.org/drawingml/2006/table">
            <a:tbl>
              <a:tblPr/>
              <a:tblGrid>
                <a:gridCol w="1295400"/>
                <a:gridCol w="2971800"/>
              </a:tblGrid>
              <a:tr h="348343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latin typeface="Calibri"/>
                          <a:ea typeface="Calibri"/>
                          <a:cs typeface="Times New Roman"/>
                        </a:rPr>
                        <a:t>American Sign Language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60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Region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North America, West Africa, Central Africa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Native Speaker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250,000-500,000 in the US (1972)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Language Family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French sign language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Origin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19</a:t>
                      </a:r>
                      <a:r>
                        <a:rPr lang="en-US" sz="1500" baseline="30000"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 Century, Connecticut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3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latin typeface="Calibri"/>
                          <a:ea typeface="Calibri"/>
                          <a:cs typeface="Times New Roman"/>
                        </a:rPr>
                        <a:t>Source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Calibri"/>
                          <a:ea typeface="Calibri"/>
                          <a:cs typeface="Times New Roman"/>
                        </a:rPr>
                        <a:t>[Mitchell, et al, 2006].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85800" y="4343400"/>
            <a:ext cx="228600" cy="228600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800" y="4724400"/>
            <a:ext cx="228600" cy="2286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048604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8800" y="161925"/>
            <a:ext cx="7956550" cy="600075"/>
          </a:xfrm>
          <a:noFill/>
        </p:spPr>
        <p:txBody>
          <a:bodyPr/>
          <a:lstStyle/>
          <a:p>
            <a:r>
              <a:rPr lang="en-US" altLang="en-US" dirty="0" smtClean="0"/>
              <a:t>Introduction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Motivation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1199" y="1752600"/>
            <a:ext cx="5625397" cy="26539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4687568"/>
            <a:ext cx="73914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990000"/>
                </a:solidFill>
              </a:rPr>
              <a:t>Target Problem</a:t>
            </a:r>
            <a:r>
              <a:rPr lang="en-US" altLang="en-US" dirty="0"/>
              <a:t>: </a:t>
            </a:r>
            <a:r>
              <a:rPr lang="en-US" altLang="en-US" dirty="0" smtClean="0"/>
              <a:t>Automatic ASL Translation Engine in Virtual Character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641224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8800" y="161925"/>
            <a:ext cx="7956550" cy="600075"/>
          </a:xfrm>
          <a:noFill/>
        </p:spPr>
        <p:txBody>
          <a:bodyPr/>
          <a:lstStyle/>
          <a:p>
            <a:r>
              <a:rPr lang="en-US" altLang="en-US" dirty="0" smtClean="0"/>
              <a:t>Introduction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Problem Statement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800" y="1295400"/>
            <a:ext cx="7546976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pitchFamily="1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1" charset="2"/>
              <a:buChar char="Ø"/>
              <a:defRPr sz="2000">
                <a:solidFill>
                  <a:schemeClr val="folHlink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pitchFamily="1" charset="2"/>
              <a:buChar char="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 pitchFamily="1" charset="2"/>
              <a:buChar char="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rgbClr val="990000"/>
                </a:solidFill>
              </a:rPr>
              <a:t>Key </a:t>
            </a:r>
            <a:r>
              <a:rPr lang="en-US" altLang="en-US" sz="1800" dirty="0" smtClean="0">
                <a:solidFill>
                  <a:srgbClr val="990000"/>
                </a:solidFill>
              </a:rPr>
              <a:t>problem?</a:t>
            </a:r>
            <a:r>
              <a:rPr lang="en-US" altLang="en-US" sz="1800" dirty="0" smtClean="0"/>
              <a:t> ASL </a:t>
            </a:r>
            <a:r>
              <a:rPr lang="en-US" altLang="en-US" sz="1800" dirty="0"/>
              <a:t>corpus generation.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rgbClr val="990000"/>
                </a:solidFill>
              </a:rPr>
              <a:t>What is </a:t>
            </a:r>
            <a:r>
              <a:rPr lang="en-US" altLang="en-US" sz="1800" dirty="0" smtClean="0">
                <a:solidFill>
                  <a:srgbClr val="990000"/>
                </a:solidFill>
              </a:rPr>
              <a:t>Corpus? </a:t>
            </a:r>
            <a:r>
              <a:rPr lang="en-US" altLang="en-US" sz="1800" dirty="0" smtClean="0"/>
              <a:t>Corpus </a:t>
            </a:r>
            <a:r>
              <a:rPr lang="en-US" altLang="en-US" sz="1800" dirty="0"/>
              <a:t>is the building block of ASL signs. 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rgbClr val="990000"/>
                </a:solidFill>
              </a:rPr>
              <a:t>Why? </a:t>
            </a:r>
            <a:r>
              <a:rPr lang="en-US" altLang="en-US" sz="1800" dirty="0" smtClean="0"/>
              <a:t>Corpus </a:t>
            </a:r>
            <a:r>
              <a:rPr lang="en-US" altLang="en-US" sz="1800" dirty="0"/>
              <a:t>will be used for ASL sign animation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65319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8800" y="161925"/>
            <a:ext cx="7956550" cy="600075"/>
          </a:xfrm>
          <a:noFill/>
        </p:spPr>
        <p:txBody>
          <a:bodyPr/>
          <a:lstStyle/>
          <a:p>
            <a:r>
              <a:rPr lang="en-US" altLang="en-US" dirty="0" smtClean="0"/>
              <a:t>Introduction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Concepts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81025" y="1123950"/>
            <a:ext cx="46005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pitchFamily="1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1" charset="2"/>
              <a:buChar char="Ø"/>
              <a:defRPr sz="2000">
                <a:solidFill>
                  <a:schemeClr val="folHlink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pitchFamily="1" charset="2"/>
              <a:buChar char="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 pitchFamily="1" charset="2"/>
              <a:buChar char="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rgbClr val="990000"/>
                </a:solidFill>
              </a:rPr>
              <a:t>ASL Corpus and </a:t>
            </a:r>
            <a:r>
              <a:rPr lang="en-US" altLang="en-US" sz="1800" dirty="0" smtClean="0">
                <a:solidFill>
                  <a:srgbClr val="990000"/>
                </a:solidFill>
              </a:rPr>
              <a:t>origin?</a:t>
            </a:r>
            <a:endParaRPr lang="en-US" altLang="en-US" sz="1800" dirty="0">
              <a:solidFill>
                <a:srgbClr val="99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en-US" sz="1600" kern="0" dirty="0" smtClean="0"/>
              <a:t>Sign </a:t>
            </a:r>
            <a:r>
              <a:rPr lang="en-US" altLang="en-US" sz="1600" kern="0" dirty="0"/>
              <a:t>is generated using 4 components [</a:t>
            </a:r>
            <a:r>
              <a:rPr lang="en-US" altLang="en-US" sz="1600" kern="0" dirty="0" err="1"/>
              <a:t>Stokoe</a:t>
            </a:r>
            <a:r>
              <a:rPr lang="en-US" altLang="en-US" sz="1600" kern="0" dirty="0"/>
              <a:t>, 1960</a:t>
            </a:r>
            <a:r>
              <a:rPr lang="en-US" altLang="en-US" sz="1600" kern="0" dirty="0" smtClean="0"/>
              <a:t>] shown in figures. </a:t>
            </a:r>
            <a:endParaRPr lang="en-US" altLang="en-US" sz="1600" kern="0" dirty="0"/>
          </a:p>
          <a:p>
            <a:pPr lvl="1">
              <a:lnSpc>
                <a:spcPct val="90000"/>
              </a:lnSpc>
            </a:pPr>
            <a:r>
              <a:rPr lang="en-US" altLang="en-US" sz="1600" kern="0" dirty="0" smtClean="0"/>
              <a:t>Virtual Character can produce the components as codes!</a:t>
            </a:r>
          </a:p>
          <a:p>
            <a:pPr lvl="1">
              <a:lnSpc>
                <a:spcPct val="90000"/>
              </a:lnSpc>
            </a:pPr>
            <a:r>
              <a:rPr lang="en-US" altLang="en-US" sz="1600" kern="0" dirty="0" smtClean="0"/>
              <a:t>Record the codes and use those codes synchronously for ASL animation generation. </a:t>
            </a:r>
          </a:p>
          <a:p>
            <a:pPr lvl="1">
              <a:lnSpc>
                <a:spcPct val="90000"/>
              </a:lnSpc>
              <a:buFont typeface="Wingdings" pitchFamily="1" charset="2"/>
              <a:buNone/>
            </a:pPr>
            <a:endParaRPr lang="en-US" altLang="en-US" sz="900" kern="0" dirty="0" smtClean="0"/>
          </a:p>
          <a:p>
            <a:pPr>
              <a:lnSpc>
                <a:spcPct val="90000"/>
              </a:lnSpc>
            </a:pPr>
            <a:r>
              <a:rPr lang="en-US" altLang="en-US" sz="1800" dirty="0" smtClean="0">
                <a:solidFill>
                  <a:srgbClr val="990000"/>
                </a:solidFill>
              </a:rPr>
              <a:t>Any Issues? </a:t>
            </a:r>
            <a:endParaRPr lang="en-US" altLang="en-US" sz="1800" dirty="0">
              <a:solidFill>
                <a:srgbClr val="99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en-US" sz="1600" kern="0" dirty="0" smtClean="0"/>
              <a:t>Devices calibration</a:t>
            </a:r>
            <a:endParaRPr lang="en-US" altLang="en-US" kern="0" dirty="0" smtClean="0"/>
          </a:p>
          <a:p>
            <a:pPr lvl="1">
              <a:lnSpc>
                <a:spcPct val="90000"/>
              </a:lnSpc>
            </a:pPr>
            <a:r>
              <a:rPr lang="en-US" altLang="en-US" sz="1600" kern="0" dirty="0" smtClean="0"/>
              <a:t>Proper use of recorded data for sign generation</a:t>
            </a:r>
          </a:p>
        </p:txBody>
      </p:sp>
      <p:pic>
        <p:nvPicPr>
          <p:cNvPr id="25" name="Picture 2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4300" y="112395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92447" y="112395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64241" y="3686175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7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92447" y="3686175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5547147" y="551497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91454" y="559453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09767" y="303231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500918" y="303231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34000" y="5943600"/>
            <a:ext cx="3610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Courtesy: Figures are from Institute of for Disabilities Research and Training Inc.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566073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8800" y="161925"/>
            <a:ext cx="7956550" cy="600075"/>
          </a:xfrm>
          <a:noFill/>
        </p:spPr>
        <p:txBody>
          <a:bodyPr/>
          <a:lstStyle/>
          <a:p>
            <a:r>
              <a:rPr lang="en-US" altLang="en-US" dirty="0" smtClean="0"/>
              <a:t>Introduction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Devices and Tools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8400" y="1143000"/>
            <a:ext cx="2209800" cy="2219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ne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0800" y="1147762"/>
            <a:ext cx="2209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qq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600" y="3962400"/>
            <a:ext cx="3098800" cy="1859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8079" y="4145756"/>
            <a:ext cx="3590121" cy="17978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38400" y="3364468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Haptek</a:t>
            </a:r>
            <a:r>
              <a:rPr lang="en-US" dirty="0" smtClean="0"/>
              <a:t> Avatar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30800" y="33528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27200" y="59436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Glove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37200" y="59436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Kinect 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44946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8800" y="161925"/>
            <a:ext cx="7956550" cy="600075"/>
          </a:xfrm>
          <a:noFill/>
        </p:spPr>
        <p:txBody>
          <a:bodyPr/>
          <a:lstStyle/>
          <a:p>
            <a:r>
              <a:rPr lang="en-US" altLang="en-US" dirty="0" smtClean="0"/>
              <a:t>Pipeline</a:t>
            </a:r>
            <a:br>
              <a:rPr lang="en-US" altLang="en-US" dirty="0" smtClean="0"/>
            </a:br>
            <a:r>
              <a:rPr lang="en-US" altLang="en-US" sz="1800" dirty="0" smtClean="0">
                <a:solidFill>
                  <a:schemeClr val="folHlink"/>
                </a:solidFill>
              </a:rPr>
              <a:t>Methodologies</a:t>
            </a:r>
            <a:endParaRPr lang="en-US" altLang="en-US" sz="1800" dirty="0" smtClean="0">
              <a:solidFill>
                <a:schemeClr val="accent1"/>
              </a:solidFill>
            </a:endParaRPr>
          </a:p>
        </p:txBody>
      </p:sp>
      <p:pic>
        <p:nvPicPr>
          <p:cNvPr id="11" name="Picture 10" descr="ASL system diagram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0" y="914400"/>
            <a:ext cx="6781800" cy="5715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 bwMode="auto">
          <a:xfrm>
            <a:off x="5257800" y="1956854"/>
            <a:ext cx="3276600" cy="2403105"/>
          </a:xfrm>
          <a:custGeom>
            <a:avLst/>
            <a:gdLst>
              <a:gd name="connsiteX0" fmla="*/ 141164 w 3209458"/>
              <a:gd name="connsiteY0" fmla="*/ 1472146 h 2403105"/>
              <a:gd name="connsiteX1" fmla="*/ 1449264 w 3209458"/>
              <a:gd name="connsiteY1" fmla="*/ 1510246 h 2403105"/>
              <a:gd name="connsiteX2" fmla="*/ 1398464 w 3209458"/>
              <a:gd name="connsiteY2" fmla="*/ 519646 h 2403105"/>
              <a:gd name="connsiteX3" fmla="*/ 2744664 w 3209458"/>
              <a:gd name="connsiteY3" fmla="*/ 75146 h 2403105"/>
              <a:gd name="connsiteX4" fmla="*/ 3151064 w 3209458"/>
              <a:gd name="connsiteY4" fmla="*/ 2056346 h 2403105"/>
              <a:gd name="connsiteX5" fmla="*/ 1614364 w 3209458"/>
              <a:gd name="connsiteY5" fmla="*/ 2361146 h 2403105"/>
              <a:gd name="connsiteX6" fmla="*/ 725364 w 3209458"/>
              <a:gd name="connsiteY6" fmla="*/ 2348446 h 2403105"/>
              <a:gd name="connsiteX7" fmla="*/ 103064 w 3209458"/>
              <a:gd name="connsiteY7" fmla="*/ 2335746 h 2403105"/>
              <a:gd name="connsiteX8" fmla="*/ 141164 w 3209458"/>
              <a:gd name="connsiteY8" fmla="*/ 1472146 h 240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9458" h="2403105">
                <a:moveTo>
                  <a:pt x="141164" y="1472146"/>
                </a:moveTo>
                <a:cubicBezTo>
                  <a:pt x="365531" y="1334563"/>
                  <a:pt x="1239714" y="1668996"/>
                  <a:pt x="1449264" y="1510246"/>
                </a:cubicBezTo>
                <a:cubicBezTo>
                  <a:pt x="1658814" y="1351496"/>
                  <a:pt x="1182564" y="758829"/>
                  <a:pt x="1398464" y="519646"/>
                </a:cubicBezTo>
                <a:cubicBezTo>
                  <a:pt x="1614364" y="280463"/>
                  <a:pt x="2452564" y="-180971"/>
                  <a:pt x="2744664" y="75146"/>
                </a:cubicBezTo>
                <a:cubicBezTo>
                  <a:pt x="3036764" y="331263"/>
                  <a:pt x="3339447" y="1675346"/>
                  <a:pt x="3151064" y="2056346"/>
                </a:cubicBezTo>
                <a:cubicBezTo>
                  <a:pt x="2962681" y="2437346"/>
                  <a:pt x="2018647" y="2312463"/>
                  <a:pt x="1614364" y="2361146"/>
                </a:cubicBezTo>
                <a:cubicBezTo>
                  <a:pt x="1210081" y="2409829"/>
                  <a:pt x="725364" y="2348446"/>
                  <a:pt x="725364" y="2348446"/>
                </a:cubicBezTo>
                <a:cubicBezTo>
                  <a:pt x="473481" y="2344213"/>
                  <a:pt x="202547" y="2481796"/>
                  <a:pt x="103064" y="2335746"/>
                </a:cubicBezTo>
                <a:cubicBezTo>
                  <a:pt x="3581" y="2189696"/>
                  <a:pt x="-83203" y="1609729"/>
                  <a:pt x="141164" y="1472146"/>
                </a:cubicBezTo>
                <a:close/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42339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6-AdvancedScheduling">
  <a:themeElements>
    <a:clrScheme name="">
      <a:dk1>
        <a:srgbClr val="000099"/>
      </a:dk1>
      <a:lt1>
        <a:srgbClr val="FFFFFF"/>
      </a:lt1>
      <a:dk2>
        <a:srgbClr val="FFFFCC"/>
      </a:dk2>
      <a:lt2>
        <a:srgbClr val="B2B2B2"/>
      </a:lt2>
      <a:accent1>
        <a:srgbClr val="CCFFFF"/>
      </a:accent1>
      <a:accent2>
        <a:srgbClr val="99FFCC"/>
      </a:accent2>
      <a:accent3>
        <a:srgbClr val="FFFFFF"/>
      </a:accent3>
      <a:accent4>
        <a:srgbClr val="000082"/>
      </a:accent4>
      <a:accent5>
        <a:srgbClr val="E2FFFF"/>
      </a:accent5>
      <a:accent6>
        <a:srgbClr val="8AE7B9"/>
      </a:accent6>
      <a:hlink>
        <a:srgbClr val="660066"/>
      </a:hlink>
      <a:folHlink>
        <a:srgbClr val="0066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just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sm" len="sm"/>
          <a:tailEnd type="arrow"/>
        </a:ln>
        <a:effectLst/>
      </a:spPr>
      <a:bodyPr/>
      <a:lstStyle/>
    </a:lnDef>
  </a:objectDefaults>
  <a:extraClrSchemeLst>
    <a:extraClrScheme>
      <a:clrScheme name="Lecture6-AdvancedSchedul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-AdvancedScheduling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-AdvancedScheduling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-AdvancedScheduling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-AdvancedSchedul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-AdvancedSchedul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-AdvancedSchedul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cture6-AdvancedScheduling">
  <a:themeElements>
    <a:clrScheme name="">
      <a:dk1>
        <a:srgbClr val="000099"/>
      </a:dk1>
      <a:lt1>
        <a:srgbClr val="FFFFFF"/>
      </a:lt1>
      <a:dk2>
        <a:srgbClr val="FFFFCC"/>
      </a:dk2>
      <a:lt2>
        <a:srgbClr val="B2B2B2"/>
      </a:lt2>
      <a:accent1>
        <a:srgbClr val="CCFFFF"/>
      </a:accent1>
      <a:accent2>
        <a:srgbClr val="99FFCC"/>
      </a:accent2>
      <a:accent3>
        <a:srgbClr val="FFFFFF"/>
      </a:accent3>
      <a:accent4>
        <a:srgbClr val="000082"/>
      </a:accent4>
      <a:accent5>
        <a:srgbClr val="E2FFFF"/>
      </a:accent5>
      <a:accent6>
        <a:srgbClr val="8AE7B9"/>
      </a:accent6>
      <a:hlink>
        <a:srgbClr val="660066"/>
      </a:hlink>
      <a:folHlink>
        <a:srgbClr val="0066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sm" len="sm"/>
          <a:tailEnd type="arrow"/>
        </a:ln>
        <a:effectLst/>
      </a:spPr>
      <a:bodyPr/>
      <a:lstStyle/>
    </a:lnDef>
  </a:objectDefaults>
  <a:extraClrSchemeLst>
    <a:extraClrScheme>
      <a:clrScheme name="Lecture6-AdvancedSchedul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-AdvancedScheduling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-AdvancedScheduling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-AdvancedScheduling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-AdvancedSchedul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-AdvancedSchedul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-AdvancedSchedul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347</TotalTime>
  <Words>762</Words>
  <Application>Microsoft Office PowerPoint</Application>
  <PresentationFormat>On-screen Show (4:3)</PresentationFormat>
  <Paragraphs>131</Paragraphs>
  <Slides>21</Slides>
  <Notes>20</Notes>
  <HiddenSlides>0</HiddenSlides>
  <MMClips>3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Lecture6-AdvancedScheduling</vt:lpstr>
      <vt:lpstr>1_Lecture6-AdvancedScheduling</vt:lpstr>
      <vt:lpstr>Microsoft Visio Drawing</vt:lpstr>
      <vt:lpstr>Slide 1</vt:lpstr>
      <vt:lpstr>Review</vt:lpstr>
      <vt:lpstr>Introduction American Sign Language (ASL) </vt:lpstr>
      <vt:lpstr>Introduction American Sign Language (ASL) </vt:lpstr>
      <vt:lpstr>Introduction Motivation</vt:lpstr>
      <vt:lpstr>Introduction Problem Statement</vt:lpstr>
      <vt:lpstr>Introduction Concepts</vt:lpstr>
      <vt:lpstr>Introduction Devices and Tools</vt:lpstr>
      <vt:lpstr>Pipeline Methodologies</vt:lpstr>
      <vt:lpstr>Pipeline Methodologies</vt:lpstr>
      <vt:lpstr>Pipeline Methodologies</vt:lpstr>
      <vt:lpstr>Current Progress Hand glove settings</vt:lpstr>
      <vt:lpstr>Current Progress Hand glove settings</vt:lpstr>
      <vt:lpstr>Current Progress Kinect settings</vt:lpstr>
      <vt:lpstr>Current Progress Kinect settings</vt:lpstr>
      <vt:lpstr>Current Progress Recorded File</vt:lpstr>
      <vt:lpstr>      Current Limitation </vt:lpstr>
      <vt:lpstr>Future Goal Next plan</vt:lpstr>
      <vt:lpstr>Summary </vt:lpstr>
      <vt:lpstr>References </vt:lpstr>
      <vt:lpstr>Slide 21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Sign Language Corpus Generation  From Real-time Gesture Mapping And Recording From Human To Avatar</dc:title>
  <dc:creator>md shakil ahamed</dc:creator>
  <cp:lastModifiedBy>Toshiba-User</cp:lastModifiedBy>
  <cp:revision>45</cp:revision>
  <dcterms:created xsi:type="dcterms:W3CDTF">2006-08-16T00:00:00Z</dcterms:created>
  <dcterms:modified xsi:type="dcterms:W3CDTF">2014-04-24T16:36:32Z</dcterms:modified>
</cp:coreProperties>
</file>